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43891200" cy="32918400"/>
  <p:notesSz cx="6934200" cy="9220200"/>
  <p:defaultTextStyle>
    <a:defPPr>
      <a:defRPr lang="en-US"/>
    </a:defPPr>
    <a:lvl1pPr marL="0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1pPr>
    <a:lvl2pPr marL="1843077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2pPr>
    <a:lvl3pPr marL="3686156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3pPr>
    <a:lvl4pPr marL="5529233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4pPr>
    <a:lvl5pPr marL="7372312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5pPr>
    <a:lvl6pPr marL="9215390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6pPr>
    <a:lvl7pPr marL="11058468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7pPr>
    <a:lvl8pPr marL="12901546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8pPr>
    <a:lvl9pPr marL="14744623" algn="l" defTabSz="3686156" rtl="0" eaLnBrk="1" latinLnBrk="0" hangingPunct="1">
      <a:defRPr sz="72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by Powel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8A2"/>
    <a:srgbClr val="70AD47"/>
    <a:srgbClr val="C9972F"/>
    <a:srgbClr val="D0CFD4"/>
    <a:srgbClr val="53B4CC"/>
    <a:srgbClr val="7026AF"/>
    <a:srgbClr val="6E171C"/>
    <a:srgbClr val="1E249B"/>
    <a:srgbClr val="2C7031"/>
    <a:srgbClr val="D28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2421" autoAdjust="0"/>
  </p:normalViewPr>
  <p:slideViewPr>
    <p:cSldViewPr snapToGrid="0">
      <p:cViewPr>
        <p:scale>
          <a:sx n="50" d="100"/>
          <a:sy n="50" d="100"/>
        </p:scale>
        <p:origin x="-3269" y="-3470"/>
      </p:cViewPr>
      <p:guideLst>
        <p:guide orient="horz" pos="10368"/>
        <p:guide pos="138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49245-4C77-48B5-A41A-077ADDA9E8C1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437063"/>
            <a:ext cx="5546725" cy="3630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875D6-FA75-448B-B12C-6469FAA41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875D6-FA75-448B-B12C-6469FAA41B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0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3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05" indent="0" algn="ctr">
              <a:buNone/>
              <a:defRPr sz="9600"/>
            </a:lvl2pPr>
            <a:lvl3pPr marL="4389010" indent="0" algn="ctr">
              <a:buNone/>
              <a:defRPr sz="8640"/>
            </a:lvl3pPr>
            <a:lvl4pPr marL="6583515" indent="0" algn="ctr">
              <a:buNone/>
              <a:defRPr sz="7680"/>
            </a:lvl4pPr>
            <a:lvl5pPr marL="8778021" indent="0" algn="ctr">
              <a:buNone/>
              <a:defRPr sz="7680"/>
            </a:lvl5pPr>
            <a:lvl6pPr marL="10972526" indent="0" algn="ctr">
              <a:buNone/>
              <a:defRPr sz="7680"/>
            </a:lvl6pPr>
            <a:lvl7pPr marL="13167031" indent="0" algn="ctr">
              <a:buNone/>
              <a:defRPr sz="7680"/>
            </a:lvl7pPr>
            <a:lvl8pPr marL="15361536" indent="0" algn="ctr">
              <a:buNone/>
              <a:defRPr sz="7680"/>
            </a:lvl8pPr>
            <a:lvl9pPr marL="17556041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7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7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1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1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49"/>
            <a:ext cx="37856160" cy="13693138"/>
          </a:xfrm>
        </p:spPr>
        <p:txBody>
          <a:bodyPr anchor="b"/>
          <a:lstStyle>
            <a:lvl1pPr>
              <a:defRPr sz="28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05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01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515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021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526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031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536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041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0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1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1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1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3" y="8069583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05" indent="0">
              <a:buNone/>
              <a:defRPr sz="9600" b="1"/>
            </a:lvl2pPr>
            <a:lvl3pPr marL="4389010" indent="0">
              <a:buNone/>
              <a:defRPr sz="8640" b="1"/>
            </a:lvl3pPr>
            <a:lvl4pPr marL="6583515" indent="0">
              <a:buNone/>
              <a:defRPr sz="7680" b="1"/>
            </a:lvl4pPr>
            <a:lvl5pPr marL="8778021" indent="0">
              <a:buNone/>
              <a:defRPr sz="7680" b="1"/>
            </a:lvl5pPr>
            <a:lvl6pPr marL="10972526" indent="0">
              <a:buNone/>
              <a:defRPr sz="7680" b="1"/>
            </a:lvl6pPr>
            <a:lvl7pPr marL="13167031" indent="0">
              <a:buNone/>
              <a:defRPr sz="7680" b="1"/>
            </a:lvl7pPr>
            <a:lvl8pPr marL="15361536" indent="0">
              <a:buNone/>
              <a:defRPr sz="7680" b="1"/>
            </a:lvl8pPr>
            <a:lvl9pPr marL="17556041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3" y="12024361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3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05" indent="0">
              <a:buNone/>
              <a:defRPr sz="9600" b="1"/>
            </a:lvl2pPr>
            <a:lvl3pPr marL="4389010" indent="0">
              <a:buNone/>
              <a:defRPr sz="8640" b="1"/>
            </a:lvl3pPr>
            <a:lvl4pPr marL="6583515" indent="0">
              <a:buNone/>
              <a:defRPr sz="7680" b="1"/>
            </a:lvl4pPr>
            <a:lvl5pPr marL="8778021" indent="0">
              <a:buNone/>
              <a:defRPr sz="7680" b="1"/>
            </a:lvl5pPr>
            <a:lvl6pPr marL="10972526" indent="0">
              <a:buNone/>
              <a:defRPr sz="7680" b="1"/>
            </a:lvl6pPr>
            <a:lvl7pPr marL="13167031" indent="0">
              <a:buNone/>
              <a:defRPr sz="7680" b="1"/>
            </a:lvl7pPr>
            <a:lvl8pPr marL="15361536" indent="0">
              <a:buNone/>
              <a:defRPr sz="7680" b="1"/>
            </a:lvl8pPr>
            <a:lvl9pPr marL="17556041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1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84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05" indent="0">
              <a:buNone/>
              <a:defRPr sz="6720"/>
            </a:lvl2pPr>
            <a:lvl3pPr marL="4389010" indent="0">
              <a:buNone/>
              <a:defRPr sz="5760"/>
            </a:lvl3pPr>
            <a:lvl4pPr marL="6583515" indent="0">
              <a:buNone/>
              <a:defRPr sz="4800"/>
            </a:lvl4pPr>
            <a:lvl5pPr marL="8778021" indent="0">
              <a:buNone/>
              <a:defRPr sz="4800"/>
            </a:lvl5pPr>
            <a:lvl6pPr marL="10972526" indent="0">
              <a:buNone/>
              <a:defRPr sz="4800"/>
            </a:lvl6pPr>
            <a:lvl7pPr marL="13167031" indent="0">
              <a:buNone/>
              <a:defRPr sz="4800"/>
            </a:lvl7pPr>
            <a:lvl8pPr marL="15361536" indent="0">
              <a:buNone/>
              <a:defRPr sz="4800"/>
            </a:lvl8pPr>
            <a:lvl9pPr marL="17556041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94560"/>
            <a:ext cx="14156055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05" indent="0">
              <a:buNone/>
              <a:defRPr sz="13440"/>
            </a:lvl2pPr>
            <a:lvl3pPr marL="4389010" indent="0">
              <a:buNone/>
              <a:defRPr sz="11520"/>
            </a:lvl3pPr>
            <a:lvl4pPr marL="6583515" indent="0">
              <a:buNone/>
              <a:defRPr sz="9600"/>
            </a:lvl4pPr>
            <a:lvl5pPr marL="8778021" indent="0">
              <a:buNone/>
              <a:defRPr sz="9600"/>
            </a:lvl5pPr>
            <a:lvl6pPr marL="10972526" indent="0">
              <a:buNone/>
              <a:defRPr sz="9600"/>
            </a:lvl6pPr>
            <a:lvl7pPr marL="13167031" indent="0">
              <a:buNone/>
              <a:defRPr sz="9600"/>
            </a:lvl7pPr>
            <a:lvl8pPr marL="15361536" indent="0">
              <a:buNone/>
              <a:defRPr sz="9600"/>
            </a:lvl8pPr>
            <a:lvl9pPr marL="17556041" indent="0">
              <a:buNone/>
              <a:defRPr sz="9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875521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05" indent="0">
              <a:buNone/>
              <a:defRPr sz="6720"/>
            </a:lvl2pPr>
            <a:lvl3pPr marL="4389010" indent="0">
              <a:buNone/>
              <a:defRPr sz="5760"/>
            </a:lvl3pPr>
            <a:lvl4pPr marL="6583515" indent="0">
              <a:buNone/>
              <a:defRPr sz="4800"/>
            </a:lvl4pPr>
            <a:lvl5pPr marL="8778021" indent="0">
              <a:buNone/>
              <a:defRPr sz="4800"/>
            </a:lvl5pPr>
            <a:lvl6pPr marL="10972526" indent="0">
              <a:buNone/>
              <a:defRPr sz="4800"/>
            </a:lvl6pPr>
            <a:lvl7pPr marL="13167031" indent="0">
              <a:buNone/>
              <a:defRPr sz="4800"/>
            </a:lvl7pPr>
            <a:lvl8pPr marL="15361536" indent="0">
              <a:buNone/>
              <a:defRPr sz="4800"/>
            </a:lvl8pPr>
            <a:lvl9pPr marL="17556041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3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1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1912E-9EA4-406F-A05E-286761B7451A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3E576-D278-4407-A486-109D6E7C6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89010" rtl="0" eaLnBrk="1" latinLnBrk="0" hangingPunct="1">
        <a:lnSpc>
          <a:spcPct val="90000"/>
        </a:lnSpc>
        <a:spcBef>
          <a:spcPct val="0"/>
        </a:spcBef>
        <a:buNone/>
        <a:defRPr sz="211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53" indent="-1097253" algn="l" defTabSz="438901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75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6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76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27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778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283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789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294" indent="-1097253" algn="l" defTabSz="438901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05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10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15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2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26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3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36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041" algn="l" defTabSz="438901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5566" t="5794" r="23979"/>
          <a:stretch/>
        </p:blipFill>
        <p:spPr>
          <a:xfrm>
            <a:off x="35332498" y="13670862"/>
            <a:ext cx="9188520" cy="20170478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7" name="Rectangle 6"/>
          <p:cNvSpPr/>
          <p:nvPr/>
        </p:nvSpPr>
        <p:spPr>
          <a:xfrm>
            <a:off x="508000" y="558801"/>
            <a:ext cx="28920440" cy="4742029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96867" y="833746"/>
            <a:ext cx="232457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Spatial variation and biogeographical patterns of Haemosporidia </a:t>
            </a:r>
            <a:r>
              <a:rPr lang="en-US" sz="6600" dirty="0" smtClean="0"/>
              <a:t>in Florida Cattle Egret </a:t>
            </a:r>
            <a:r>
              <a:rPr lang="en-US" sz="6600" dirty="0"/>
              <a:t>(</a:t>
            </a:r>
            <a:r>
              <a:rPr lang="en-US" sz="6600" i="1" dirty="0"/>
              <a:t>Bubulcus ibis</a:t>
            </a:r>
            <a:r>
              <a:rPr lang="en-US" sz="6600" dirty="0" smtClean="0"/>
              <a:t>)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4914760" y="3075284"/>
            <a:ext cx="20620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Shannon </a:t>
            </a:r>
            <a:r>
              <a:rPr lang="en-US" sz="4800" dirty="0" smtClean="0"/>
              <a:t>P. Moore¹, Kim Ledger¹, Emily </a:t>
            </a:r>
            <a:r>
              <a:rPr lang="en-US" sz="4800" dirty="0" smtClean="0"/>
              <a:t>Dinh²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3200" baseline="30000" dirty="0" smtClean="0"/>
              <a:t>1 </a:t>
            </a:r>
            <a:r>
              <a:rPr lang="en-US" sz="3200" dirty="0" smtClean="0"/>
              <a:t>Department of Wildlife Ecology and Conservation, University of Florida, 32611; ²Department of Geography, University of Florida, 32611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6" y="914503"/>
            <a:ext cx="2196577" cy="21442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997" y="854597"/>
            <a:ext cx="1886971" cy="1872344"/>
          </a:xfrm>
          <a:prstGeom prst="rect">
            <a:avLst/>
          </a:prstGeom>
          <a:solidFill>
            <a:srgbClr val="F5F4F9"/>
          </a:solidFill>
        </p:spPr>
      </p:pic>
      <p:sp>
        <p:nvSpPr>
          <p:cNvPr id="11" name="Rectangle 10"/>
          <p:cNvSpPr/>
          <p:nvPr/>
        </p:nvSpPr>
        <p:spPr>
          <a:xfrm>
            <a:off x="9918698" y="9921494"/>
            <a:ext cx="19494503" cy="3978836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165761" y="14393172"/>
            <a:ext cx="19166738" cy="14181828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895800" y="558801"/>
            <a:ext cx="13406330" cy="13402673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0394788" y="5697267"/>
            <a:ext cx="9033652" cy="3794431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394789" y="5776858"/>
            <a:ext cx="903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Objectives</a:t>
            </a:r>
            <a:endParaRPr lang="en-US" sz="4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757697" y="6708082"/>
            <a:ext cx="8503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Garamond" panose="02020404030301010803" pitchFamily="18" charset="0"/>
              </a:rPr>
              <a:t>Display prevalence of Avian </a:t>
            </a:r>
            <a:r>
              <a:rPr lang="en-US" sz="3600" dirty="0" err="1" smtClean="0">
                <a:latin typeface="Garamond" panose="02020404030301010803" pitchFamily="18" charset="0"/>
              </a:rPr>
              <a:t>Marlaria</a:t>
            </a:r>
            <a:r>
              <a:rPr lang="en-US" sz="3600" dirty="0" smtClean="0">
                <a:latin typeface="Garamond" panose="02020404030301010803" pitchFamily="18" charset="0"/>
              </a:rPr>
              <a:t> strains in Cattle Egret across Florida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Garamond" panose="02020404030301010803" pitchFamily="18" charset="0"/>
              </a:rPr>
              <a:t>Measure </a:t>
            </a:r>
            <a:r>
              <a:rPr lang="en-US" sz="3600" dirty="0">
                <a:latin typeface="Garamond" panose="02020404030301010803" pitchFamily="18" charset="0"/>
              </a:rPr>
              <a:t>connectivity of Avian Malaria in Cattle Egret across Florida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7997" y="5703501"/>
            <a:ext cx="19494504" cy="3788197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7998" y="5783150"/>
            <a:ext cx="21158199" cy="72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Background</a:t>
            </a:r>
            <a:endParaRPr lang="en-US" sz="4000" b="1" dirty="0"/>
          </a:p>
        </p:txBody>
      </p:sp>
      <p:sp>
        <p:nvSpPr>
          <p:cNvPr id="27" name="Rectangle 26"/>
          <p:cNvSpPr/>
          <p:nvPr/>
        </p:nvSpPr>
        <p:spPr>
          <a:xfrm>
            <a:off x="507997" y="14418435"/>
            <a:ext cx="15074903" cy="17940311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918697" y="10005783"/>
            <a:ext cx="19494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Methods</a:t>
            </a:r>
            <a:endParaRPr lang="en-US" sz="4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6165760" y="14592734"/>
            <a:ext cx="1916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Connectivity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16165761" y="28994100"/>
            <a:ext cx="19166738" cy="3364646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128615" y="10666994"/>
            <a:ext cx="19139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just">
              <a:buFont typeface="+mj-lt"/>
              <a:buAutoNum type="arabicPeriod"/>
            </a:pPr>
            <a:r>
              <a:rPr lang="en-US" sz="3200" dirty="0" smtClean="0">
                <a:latin typeface="Garamond" panose="02020404030301010803" pitchFamily="18" charset="0"/>
              </a:rPr>
              <a:t>Euthanized Cattle Egret were collected during routine airstrike prevention at airports</a:t>
            </a:r>
          </a:p>
          <a:p>
            <a:pPr marL="1143000" indent="-1143000" algn="just">
              <a:buFont typeface="+mj-lt"/>
              <a:buAutoNum type="arabicPeriod"/>
            </a:pPr>
            <a:r>
              <a:rPr lang="en-US" sz="3200" dirty="0" smtClean="0">
                <a:latin typeface="Garamond" panose="02020404030301010803" pitchFamily="18" charset="0"/>
              </a:rPr>
              <a:t>Muscle and spleen were collected during necropsy of Cattle </a:t>
            </a:r>
            <a:r>
              <a:rPr lang="en-US" sz="3200" dirty="0">
                <a:latin typeface="Garamond" panose="02020404030301010803" pitchFamily="18" charset="0"/>
              </a:rPr>
              <a:t>E</a:t>
            </a:r>
            <a:r>
              <a:rPr lang="en-US" sz="3200" dirty="0" smtClean="0">
                <a:latin typeface="Garamond" panose="02020404030301010803" pitchFamily="18" charset="0"/>
              </a:rPr>
              <a:t>gret</a:t>
            </a:r>
          </a:p>
          <a:p>
            <a:pPr marL="1143000" indent="-1143000" algn="just">
              <a:buFont typeface="+mj-lt"/>
              <a:buAutoNum type="arabicPeriod"/>
            </a:pPr>
            <a:r>
              <a:rPr lang="en-US" sz="3200" dirty="0" smtClean="0">
                <a:latin typeface="Garamond" panose="02020404030301010803" pitchFamily="18" charset="0"/>
              </a:rPr>
              <a:t>DNA was extracted from spleen and screened for regions of the cytochrome </a:t>
            </a:r>
            <a:r>
              <a:rPr lang="en-US" sz="3200" i="1" dirty="0" smtClean="0">
                <a:latin typeface="Garamond" panose="02020404030301010803" pitchFamily="18" charset="0"/>
              </a:rPr>
              <a:t>b</a:t>
            </a:r>
            <a:r>
              <a:rPr lang="en-US" sz="3200" dirty="0" smtClean="0">
                <a:latin typeface="Garamond" panose="02020404030301010803" pitchFamily="18" charset="0"/>
              </a:rPr>
              <a:t> gene of the Haemosporidia mitochondrial DNA</a:t>
            </a:r>
            <a:endParaRPr lang="en-US" sz="3200" b="1" i="1" dirty="0" smtClean="0">
              <a:solidFill>
                <a:srgbClr val="FFFF00"/>
              </a:solidFill>
              <a:latin typeface="Garamond" panose="02020404030301010803" pitchFamily="18" charset="0"/>
            </a:endParaRPr>
          </a:p>
          <a:p>
            <a:pPr marL="1143000" indent="-1143000" algn="just">
              <a:buFont typeface="+mj-lt"/>
              <a:buAutoNum type="arabicPeriod"/>
            </a:pPr>
            <a:r>
              <a:rPr lang="en-US" sz="3200" dirty="0" smtClean="0">
                <a:latin typeface="Garamond" panose="02020404030301010803" pitchFamily="18" charset="0"/>
              </a:rPr>
              <a:t>Positive samples were determined with gel electrophoresis and then Sanger sequenced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8256468" y="29131557"/>
            <a:ext cx="1649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Conclusions</a:t>
            </a:r>
            <a:endParaRPr lang="en-US" sz="4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40517" y="14536315"/>
            <a:ext cx="16719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Prevalence</a:t>
            </a:r>
            <a:endParaRPr lang="en-US" sz="4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369517" y="29991843"/>
            <a:ext cx="160511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aramond" panose="02020404030301010803" pitchFamily="18" charset="0"/>
              </a:rPr>
              <a:t>Compare prevalence, phylogeny, and diversity of </a:t>
            </a:r>
            <a:r>
              <a:rPr lang="en-US" sz="3200" dirty="0" err="1">
                <a:latin typeface="Garamond" panose="02020404030301010803" pitchFamily="18" charset="0"/>
              </a:rPr>
              <a:t>haemosporidia</a:t>
            </a:r>
            <a:r>
              <a:rPr lang="en-US" sz="3200" dirty="0">
                <a:latin typeface="Garamond" panose="02020404030301010803" pitchFamily="18" charset="0"/>
              </a:rPr>
              <a:t> in cattle egret to other avian </a:t>
            </a:r>
            <a:r>
              <a:rPr lang="en-US" sz="3200" dirty="0" smtClean="0">
                <a:latin typeface="Garamond" panose="02020404030301010803" pitchFamily="18" charset="0"/>
              </a:rPr>
              <a:t>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Increase sample size and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Characterize distinct sequences (Clade </a:t>
            </a:r>
            <a:r>
              <a:rPr lang="en-US" sz="3200" dirty="0" err="1" smtClean="0">
                <a:latin typeface="Garamond" panose="02020404030301010803" pitchFamily="18" charset="0"/>
              </a:rPr>
              <a:t>Leuc</a:t>
            </a:r>
            <a:r>
              <a:rPr lang="en-US" sz="3200" dirty="0" smtClean="0">
                <a:latin typeface="Garamond" panose="02020404030301010803" pitchFamily="18" charset="0"/>
              </a:rPr>
              <a:t> 2)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870905" y="6425179"/>
            <a:ext cx="189864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Emergence of vector-borne disease has been linked to global climate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Avian Haemosporidia- widely distributed blood parasites transmitted by arthropod vectors and their avian hosts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Cattle Egrets- rapidly expanding avian species, little is known about the potential for pathogen 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Haemosporidia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may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be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a good model for investigating the role of climate change in arbovirus emergence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038" y="786962"/>
            <a:ext cx="7110786" cy="13036440"/>
          </a:xfrm>
          <a:prstGeom prst="rect">
            <a:avLst/>
          </a:prstGeom>
          <a:ln w="139700"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37476976" y="831550"/>
            <a:ext cx="5513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Phylogeny</a:t>
            </a:r>
            <a:endParaRPr lang="en-US" sz="4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1" y="19329399"/>
            <a:ext cx="12845289" cy="128452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5461" t="26849" r="46356" b="24968"/>
          <a:stretch/>
        </p:blipFill>
        <p:spPr>
          <a:xfrm>
            <a:off x="12315425" y="25076902"/>
            <a:ext cx="2990088" cy="29900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6824" t="26988" r="46010" b="24626"/>
          <a:stretch/>
        </p:blipFill>
        <p:spPr>
          <a:xfrm>
            <a:off x="12056523" y="20734056"/>
            <a:ext cx="2990088" cy="30674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6805" t="23609" r="37897" b="20889"/>
          <a:stretch/>
        </p:blipFill>
        <p:spPr>
          <a:xfrm>
            <a:off x="6360158" y="28295667"/>
            <a:ext cx="2990088" cy="30010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/>
          <a:srcRect l="6473" t="27931" r="46361" b="24699"/>
          <a:stretch/>
        </p:blipFill>
        <p:spPr>
          <a:xfrm>
            <a:off x="3540059" y="18564368"/>
            <a:ext cx="2990088" cy="30029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/>
          <a:srcRect l="6819" t="26227" r="43371" b="23354"/>
          <a:stretch/>
        </p:blipFill>
        <p:spPr>
          <a:xfrm>
            <a:off x="5828489" y="23840538"/>
            <a:ext cx="2990088" cy="30267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3"/>
          <a:srcRect l="6464" t="28142" r="46573" b="24894"/>
          <a:stretch/>
        </p:blipFill>
        <p:spPr>
          <a:xfrm>
            <a:off x="1977834" y="22722790"/>
            <a:ext cx="2989981" cy="29899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1"/>
          <a:srcRect l="57842" t="27931" b="24699"/>
          <a:stretch/>
        </p:blipFill>
        <p:spPr>
          <a:xfrm>
            <a:off x="1874886" y="27471974"/>
            <a:ext cx="3160217" cy="35509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92980" y="15798606"/>
            <a:ext cx="5958840" cy="4572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02039" y="20384207"/>
            <a:ext cx="5958840" cy="4572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38128" y="15814704"/>
            <a:ext cx="5958840" cy="4572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69217" y="20384207"/>
            <a:ext cx="5958841" cy="4572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262998" y="15814704"/>
            <a:ext cx="5958841" cy="4572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60988" y="20384207"/>
            <a:ext cx="5958841" cy="4572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6992980" y="15244201"/>
            <a:ext cx="596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Probability Matrix Map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29148494" y="15229929"/>
            <a:ext cx="596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Weighted Matrix Map</a:t>
            </a:r>
            <a:endParaRPr lang="en-US" sz="3200" dirty="0"/>
          </a:p>
        </p:txBody>
      </p:sp>
      <p:sp>
        <p:nvSpPr>
          <p:cNvPr id="48" name="TextBox 47"/>
          <p:cNvSpPr txBox="1"/>
          <p:nvPr/>
        </p:nvSpPr>
        <p:spPr>
          <a:xfrm>
            <a:off x="23038127" y="15244201"/>
            <a:ext cx="596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Binary Matrix Map</a:t>
            </a:r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14661480" y="17794214"/>
            <a:ext cx="3911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/>
              <a:t>Plasmodium</a:t>
            </a:r>
            <a:endParaRPr lang="en-US" sz="4000" i="1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14677624" y="22298844"/>
            <a:ext cx="3911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/>
              <a:t>Leucocytozoon</a:t>
            </a:r>
            <a:endParaRPr lang="en-US" sz="4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" b="4894"/>
          <a:stretch/>
        </p:blipFill>
        <p:spPr>
          <a:xfrm>
            <a:off x="37476975" y="7224844"/>
            <a:ext cx="5513860" cy="6536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8242180" y="10284813"/>
            <a:ext cx="2465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Colors on phylogenetic tree correspond with Florida ecoregions.  Labeled locations are sample sites.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7997" y="9916412"/>
            <a:ext cx="9033652" cy="3983918"/>
          </a:xfrm>
          <a:prstGeom prst="rect">
            <a:avLst/>
          </a:prstGeom>
          <a:solidFill>
            <a:srgbClr val="FFFFFF"/>
          </a:solidFill>
          <a:ln w="139700">
            <a:solidFill>
              <a:srgbClr val="FDD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07996" y="9991910"/>
            <a:ext cx="9033653" cy="72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Vectors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7897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29619</TotalTime>
  <Words>241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Garamond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UF</dc:creator>
  <cp:lastModifiedBy>UF</cp:lastModifiedBy>
  <cp:revision>237</cp:revision>
  <cp:lastPrinted>2016-04-28T17:15:51Z</cp:lastPrinted>
  <dcterms:created xsi:type="dcterms:W3CDTF">2016-04-04T15:17:21Z</dcterms:created>
  <dcterms:modified xsi:type="dcterms:W3CDTF">2017-11-28T22:18:08Z</dcterms:modified>
</cp:coreProperties>
</file>